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5"/>
  </p:notesMasterIdLst>
  <p:handoutMasterIdLst>
    <p:handoutMasterId r:id="rId26"/>
  </p:handoutMasterIdLst>
  <p:sldIdLst>
    <p:sldId id="256" r:id="rId2"/>
    <p:sldId id="355" r:id="rId3"/>
    <p:sldId id="356" r:id="rId4"/>
    <p:sldId id="357" r:id="rId5"/>
    <p:sldId id="358" r:id="rId6"/>
    <p:sldId id="375" r:id="rId7"/>
    <p:sldId id="359" r:id="rId8"/>
    <p:sldId id="361" r:id="rId9"/>
    <p:sldId id="360" r:id="rId10"/>
    <p:sldId id="362" r:id="rId11"/>
    <p:sldId id="376" r:id="rId12"/>
    <p:sldId id="363" r:id="rId13"/>
    <p:sldId id="364" r:id="rId14"/>
    <p:sldId id="365" r:id="rId15"/>
    <p:sldId id="366" r:id="rId16"/>
    <p:sldId id="367" r:id="rId17"/>
    <p:sldId id="368" r:id="rId18"/>
    <p:sldId id="372" r:id="rId19"/>
    <p:sldId id="369" r:id="rId20"/>
    <p:sldId id="377" r:id="rId21"/>
    <p:sldId id="370" r:id="rId22"/>
    <p:sldId id="378" r:id="rId23"/>
    <p:sldId id="371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582" autoAdjust="0"/>
    <p:restoredTop sz="89789" autoAdjust="0"/>
  </p:normalViewPr>
  <p:slideViewPr>
    <p:cSldViewPr>
      <p:cViewPr>
        <p:scale>
          <a:sx n="100" d="100"/>
          <a:sy n="100" d="100"/>
        </p:scale>
        <p:origin x="-432" y="10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42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00"/>
    </p:cViewPr>
  </p:sorterViewPr>
  <p:notesViewPr>
    <p:cSldViewPr>
      <p:cViewPr varScale="1">
        <p:scale>
          <a:sx n="56" d="100"/>
          <a:sy n="56" d="100"/>
        </p:scale>
        <p:origin x="-2826" y="-102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641F4B67-B90B-4149-A8E1-29FF97B11859}" type="datetimeFigureOut">
              <a:rPr lang="pl-PL"/>
              <a:pPr>
                <a:defRPr/>
              </a:pPr>
              <a:t>07.05.2018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2DCE588-9D66-4CB3-82A0-D49DF295A57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022FD589-9413-4719-B369-17C187C1F91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Arial" pitchFamily="34" charset="0"/>
              <a:cs typeface="+mn-cs"/>
            </a:endParaRPr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Arial" pitchFamily="34" charset="0"/>
              <a:cs typeface="+mn-cs"/>
            </a:endParaRPr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8149D-FFAB-4478-AE3B-67844244C6F1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EA60C3-A172-4CC3-84DD-7395041CF00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6432DB-AC15-4AAC-967C-20CFE032C65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pPr lvl="0"/>
            <a:endParaRPr lang="pl-PL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1F1C62-EE69-4D53-B2DD-709DF148275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8861A6-79B8-4DF0-AA2A-37F569A960F5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45A182-3B4A-43FE-87AC-0955F258820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94D324-5EA8-42DB-8774-92495DCBA16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CDE55-144E-4F97-9CF6-498EDBAC8D9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73E69-F168-47AB-8FC2-D86BFCEB5337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6449BC-404F-48AA-8D85-F4C0ED1F594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pl-P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F32FF1-4D01-4F81-B936-26E427DDEEC9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pl-P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C05E6C-32CE-4AA5-BCFF-4191F0085798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86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86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  <a:cs typeface="+mn-cs"/>
              </a:defRPr>
            </a:lvl1pPr>
          </a:lstStyle>
          <a:p>
            <a:pPr>
              <a:defRPr/>
            </a:pPr>
            <a:fld id="{A92D38FE-BB07-4F78-9081-B650AAB1324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867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pl-PL">
              <a:latin typeface="Arial" pitchFamily="34" charset="0"/>
              <a:cs typeface="+mn-cs"/>
            </a:endParaRPr>
          </a:p>
        </p:txBody>
      </p:sp>
      <p:sp>
        <p:nvSpPr>
          <p:cNvPr id="2868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pl-PL">
              <a:latin typeface="Arial" pitchFamily="34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93" r:id="rId1"/>
    <p:sldLayoutId id="2147484282" r:id="rId2"/>
    <p:sldLayoutId id="2147484283" r:id="rId3"/>
    <p:sldLayoutId id="2147484284" r:id="rId4"/>
    <p:sldLayoutId id="2147484285" r:id="rId5"/>
    <p:sldLayoutId id="2147484286" r:id="rId6"/>
    <p:sldLayoutId id="2147484287" r:id="rId7"/>
    <p:sldLayoutId id="2147484288" r:id="rId8"/>
    <p:sldLayoutId id="2147484289" r:id="rId9"/>
    <p:sldLayoutId id="2147484290" r:id="rId10"/>
    <p:sldLayoutId id="2147484291" r:id="rId11"/>
    <p:sldLayoutId id="2147484292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19200"/>
            <a:ext cx="8534400" cy="3581400"/>
          </a:xfrm>
        </p:spPr>
        <p:txBody>
          <a:bodyPr/>
          <a:lstStyle/>
          <a:p>
            <a:pPr algn="ctr">
              <a:defRPr/>
            </a:pP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pl-PL" sz="2400" dirty="0" smtClean="0"/>
              <a:t/>
            </a:r>
            <a:br>
              <a:rPr lang="pl-PL" sz="2400" dirty="0" smtClean="0"/>
            </a:br>
            <a:r>
              <a:rPr lang="en-GB" sz="4400" b="1" dirty="0" smtClean="0"/>
              <a:t>Born </a:t>
            </a:r>
            <a:r>
              <a:rPr lang="en-GB" sz="4400" b="1" dirty="0" smtClean="0"/>
              <a:t>Global </a:t>
            </a:r>
            <a:r>
              <a:rPr lang="en-GB" sz="4400" b="1" dirty="0" smtClean="0"/>
              <a:t>Firms</a:t>
            </a:r>
            <a:r>
              <a:rPr lang="pl-PL" sz="4400" b="1" dirty="0" smtClean="0"/>
              <a:t> w </a:t>
            </a:r>
            <a:br>
              <a:rPr lang="pl-PL" sz="4400" b="1" dirty="0" smtClean="0"/>
            </a:br>
            <a:r>
              <a:rPr lang="pl-PL" sz="4400" b="1" dirty="0" smtClean="0"/>
              <a:t>literaturze światowej</a:t>
            </a:r>
            <a:endParaRPr lang="en-US" sz="4400" cap="all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>
              <a:lnSpc>
                <a:spcPct val="80000"/>
              </a:lnSpc>
              <a:buClr>
                <a:schemeClr val="tx1"/>
              </a:buClr>
              <a:buSzPct val="75000"/>
              <a:buFontTx/>
              <a:buNone/>
            </a:pPr>
            <a:endParaRPr lang="pl-PL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Clr>
                <a:schemeClr val="tx1"/>
              </a:buClr>
              <a:buSzPct val="75000"/>
              <a:buFontTx/>
              <a:buNone/>
            </a:pP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dr inż. Piotr Dzikowski</a:t>
            </a:r>
          </a:p>
          <a:p>
            <a:pPr algn="r" eaLnBrk="1" hangingPunct="1">
              <a:lnSpc>
                <a:spcPct val="80000"/>
              </a:lnSpc>
              <a:buClr>
                <a:schemeClr val="tx1"/>
              </a:buClr>
              <a:buSzPct val="75000"/>
              <a:buFontTx/>
              <a:buNone/>
            </a:pP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Zakład Innowacji i Przedsiębiorczości</a:t>
            </a:r>
            <a:endParaRPr lang="en-US" sz="22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lnSpc>
                <a:spcPct val="80000"/>
              </a:lnSpc>
              <a:buClr>
                <a:schemeClr val="tx1"/>
              </a:buClr>
              <a:buSzPct val="75000"/>
              <a:buFontTx/>
              <a:buNone/>
            </a:pPr>
            <a:r>
              <a:rPr lang="en-US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University</a:t>
            </a:r>
            <a:r>
              <a:rPr lang="pl-PL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of Zielona Góra, Poland</a:t>
            </a:r>
          </a:p>
          <a:p>
            <a:pPr algn="r" eaLnBrk="1" hangingPunct="1">
              <a:lnSpc>
                <a:spcPct val="80000"/>
              </a:lnSpc>
              <a:buClr>
                <a:schemeClr val="tx1"/>
              </a:buClr>
              <a:buSzPct val="75000"/>
              <a:buFontTx/>
              <a:buNone/>
            </a:pPr>
            <a:endParaRPr lang="pl-PL" sz="2400" b="1" dirty="0" smtClean="0">
              <a:solidFill>
                <a:schemeClr val="tx2"/>
              </a:solidFill>
            </a:endParaRPr>
          </a:p>
          <a:p>
            <a:pPr algn="r" eaLnBrk="1" hangingPunct="1">
              <a:buFontTx/>
              <a:buNone/>
            </a:pPr>
            <a:endParaRPr lang="pl-PL" sz="2200" dirty="0" smtClean="0"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endParaRPr lang="pl-PL" sz="3600" dirty="0" smtClean="0">
              <a:solidFill>
                <a:srgbClr val="336699"/>
              </a:solidFill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endParaRPr lang="en-GB" sz="3600" dirty="0" smtClean="0">
              <a:solidFill>
                <a:srgbClr val="336699"/>
              </a:solidFill>
              <a:latin typeface="Arial Black" pitchFamily="34" charset="0"/>
            </a:endParaRPr>
          </a:p>
          <a:p>
            <a:pPr algn="ctr" eaLnBrk="1" hangingPunct="1">
              <a:buFontTx/>
              <a:buNone/>
            </a:pPr>
            <a:endParaRPr lang="en-GB" sz="3600" dirty="0" smtClean="0">
              <a:solidFill>
                <a:srgbClr val="336699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Liczba publikacji w poszczególnych latach</a:t>
            </a:r>
            <a:endParaRPr lang="en-US" sz="3200" dirty="0" smtClean="0"/>
          </a:p>
        </p:txBody>
      </p:sp>
      <p:pic>
        <p:nvPicPr>
          <p:cNvPr id="1229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28800" y="1066800"/>
            <a:ext cx="5334000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Grupy tematyczne </a:t>
            </a:r>
            <a:r>
              <a:rPr lang="pl-PL" dirty="0" err="1" smtClean="0"/>
              <a:t>BGs</a:t>
            </a:r>
            <a:r>
              <a:rPr lang="pl-PL" dirty="0" smtClean="0"/>
              <a:t> </a:t>
            </a:r>
            <a:r>
              <a:rPr lang="pl-PL" sz="2400" dirty="0" smtClean="0"/>
              <a:t>(dokumenty, cytowania)</a:t>
            </a:r>
            <a:endParaRPr lang="en-US" dirty="0"/>
          </a:p>
        </p:txBody>
      </p:sp>
      <p:pic>
        <p:nvPicPr>
          <p:cNvPr id="6" name="Symbol zastępczy zawartości 5" descr="clusters of most cited BG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09314" y="1600200"/>
            <a:ext cx="7525372" cy="4530725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Najczęściej cytowane dokumenty</a:t>
            </a:r>
            <a:endParaRPr lang="en-US" sz="3200" dirty="0" smtClean="0"/>
          </a:p>
        </p:txBody>
      </p:sp>
      <p:pic>
        <p:nvPicPr>
          <p:cNvPr id="1433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330450" y="990600"/>
            <a:ext cx="5086350" cy="5140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Autorzy z najwyższą liczbą cytowań na artykuł</a:t>
            </a:r>
            <a:endParaRPr lang="en-US" dirty="0" smtClean="0"/>
          </a:p>
        </p:txBody>
      </p:sp>
      <p:pic>
        <p:nvPicPr>
          <p:cNvPr id="1536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52600" y="914400"/>
            <a:ext cx="5019675" cy="45307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Czasopisma z najwyższą liczbą cytowań na artykuł</a:t>
            </a:r>
            <a:endParaRPr lang="en-US" dirty="0" smtClean="0"/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524000"/>
            <a:ext cx="7351713" cy="35814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Instytucje z najwyższą liczbą cytowań na artykuł</a:t>
            </a:r>
            <a:endParaRPr lang="en-US" sz="3200" dirty="0" smtClean="0"/>
          </a:p>
        </p:txBody>
      </p:sp>
      <p:pic>
        <p:nvPicPr>
          <p:cNvPr id="174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057400" y="914400"/>
            <a:ext cx="4678363" cy="47593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Kraje z najwyższą liczbą cytowań na artykuł</a:t>
            </a:r>
            <a:endParaRPr lang="en-US" sz="3200" dirty="0" smtClean="0"/>
          </a:p>
        </p:txBody>
      </p:sp>
      <p:pic>
        <p:nvPicPr>
          <p:cNvPr id="1843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371600" y="1600200"/>
            <a:ext cx="6086475" cy="31527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000" dirty="0" smtClean="0"/>
              <a:t>Struktura intelektualna </a:t>
            </a:r>
            <a:r>
              <a:rPr lang="pl-PL" sz="2000" dirty="0" err="1" smtClean="0"/>
              <a:t>Born</a:t>
            </a:r>
            <a:r>
              <a:rPr lang="pl-PL" sz="2000" dirty="0" smtClean="0"/>
              <a:t> Global (grupy najczęściej cytowanych referencji). </a:t>
            </a:r>
            <a:endParaRPr lang="en-US" sz="2000" dirty="0" smtClean="0"/>
          </a:p>
        </p:txBody>
      </p:sp>
      <p:pic>
        <p:nvPicPr>
          <p:cNvPr id="19459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00200" y="990600"/>
            <a:ext cx="5772150" cy="4648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dirty="0" smtClean="0"/>
              <a:t>Sieć współcytowanych </a:t>
            </a:r>
            <a:r>
              <a:rPr lang="pl-PL" sz="3200" dirty="0" smtClean="0"/>
              <a:t>(ang. </a:t>
            </a:r>
            <a:r>
              <a:rPr lang="en-GB" sz="3200" dirty="0" smtClean="0"/>
              <a:t>co-cited</a:t>
            </a:r>
            <a:r>
              <a:rPr lang="pl-PL" sz="3200" dirty="0" smtClean="0"/>
              <a:t>) </a:t>
            </a:r>
            <a:r>
              <a:rPr lang="pl-PL" sz="3200" dirty="0" smtClean="0"/>
              <a:t>referencji</a:t>
            </a:r>
            <a:endParaRPr lang="en-US" dirty="0" smtClean="0"/>
          </a:p>
        </p:txBody>
      </p:sp>
      <p:pic>
        <p:nvPicPr>
          <p:cNvPr id="22531" name="Symbol zastępczy zawartości 3" descr="78 cited references v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800" y="1143000"/>
            <a:ext cx="6858000" cy="4648200"/>
          </a:xfr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400" dirty="0" smtClean="0"/>
              <a:t>Grupy autorów reprezentujących wspólne perspektywy badawcze</a:t>
            </a:r>
            <a:endParaRPr lang="en-US" sz="2400" dirty="0" smtClean="0"/>
          </a:p>
        </p:txBody>
      </p:sp>
      <p:pic>
        <p:nvPicPr>
          <p:cNvPr id="2048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95400" y="1676400"/>
            <a:ext cx="6130925" cy="31242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865187"/>
          </a:xfrm>
        </p:spPr>
        <p:txBody>
          <a:bodyPr/>
          <a:lstStyle/>
          <a:p>
            <a:r>
              <a:rPr lang="pl-PL" sz="3600" smtClean="0"/>
              <a:t>Plan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Wprowadzenie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Co </a:t>
            </a: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wiemy na temat fenomenu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Born </a:t>
            </a:r>
            <a:r>
              <a:rPr lang="en-US" sz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Globals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? </a:t>
            </a: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Co to jest analiza </a:t>
            </a:r>
            <a:r>
              <a:rPr lang="pl-PL" sz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bibliometryczna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? </a:t>
            </a: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Co to jest baza 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Web 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of Science Core Collection?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Podstawowe koncepcje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200" b="1" dirty="0" smtClean="0">
                <a:latin typeface="Times New Roman" pitchFamily="18" charset="0"/>
                <a:cs typeface="Times New Roman" pitchFamily="18" charset="0"/>
              </a:rPr>
              <a:t>teoretyczne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definicje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charakterystyki,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BGs </a:t>
            </a: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z perspektywy różnych teorii i dziedzin naukowych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Met</a:t>
            </a:r>
            <a:r>
              <a:rPr lang="pl-PL" sz="1200" b="1" dirty="0" err="1" smtClean="0">
                <a:latin typeface="Times New Roman" pitchFamily="18" charset="0"/>
                <a:cs typeface="Times New Roman" pitchFamily="18" charset="0"/>
              </a:rPr>
              <a:t>odyka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Analiza </a:t>
            </a:r>
            <a:r>
              <a:rPr lang="pl-PL" sz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bibliometryczna</a:t>
            </a: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z perspektywy dokumentów, autorów, czasopism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instytucji i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krajów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Analiza </a:t>
            </a:r>
            <a:r>
              <a:rPr lang="pl-PL" sz="12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współcytowania</a:t>
            </a: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(ang. c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o-citation</a:t>
            </a: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)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referencji</a:t>
            </a:r>
          </a:p>
          <a:p>
            <a:pPr>
              <a:defRPr/>
            </a:pP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Re</a:t>
            </a:r>
            <a:r>
              <a:rPr lang="pl-PL" sz="1200" b="1" dirty="0" err="1" smtClean="0">
                <a:latin typeface="Times New Roman" pitchFamily="18" charset="0"/>
                <a:cs typeface="Times New Roman" pitchFamily="18" charset="0"/>
              </a:rPr>
              <a:t>zultaty</a:t>
            </a:r>
            <a:r>
              <a:rPr lang="en-US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Liczba publikacji w poszczególnych latach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Najczęściej cytowane prace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Najczęściej cytowani autorzy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Najczęściej cytowane czasopisma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Najczęściej cytowane instytucje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Najbardziej cytowane kraje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pl-PL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Grupy współcytowanych referencji.</a:t>
            </a:r>
            <a:r>
              <a:rPr lang="en-US" sz="12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lang="en-US" sz="12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buFont typeface="Wingdings" pitchFamily="2" charset="2"/>
              <a:buNone/>
              <a:defRPr/>
            </a:pPr>
            <a:endParaRPr lang="pl-PL" sz="1200" b="1" cap="all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ited_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1219200"/>
            <a:ext cx="7122931" cy="4530725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2800" dirty="0" smtClean="0"/>
              <a:t>Grupy tematyczne czasopism reprezentujących referencje</a:t>
            </a:r>
            <a:endParaRPr lang="en-US" sz="4000" dirty="0" smtClean="0"/>
          </a:p>
        </p:txBody>
      </p:sp>
      <p:pic>
        <p:nvPicPr>
          <p:cNvPr id="2150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447800" y="1295400"/>
            <a:ext cx="6173788" cy="3479800"/>
          </a:xfr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cited_journals_34_v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90600" y="838200"/>
            <a:ext cx="7122931" cy="4530725"/>
          </a:xfr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 </a:t>
            </a:r>
            <a:endParaRPr lang="en-US" smtClean="0"/>
          </a:p>
        </p:txBody>
      </p:sp>
      <p:sp>
        <p:nvSpPr>
          <p:cNvPr id="23555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pl-PL" dirty="0" smtClean="0"/>
          </a:p>
          <a:p>
            <a:pPr algn="ctr"/>
            <a:endParaRPr lang="pl-PL" dirty="0" smtClean="0"/>
          </a:p>
          <a:p>
            <a:pPr algn="ctr"/>
            <a:r>
              <a:rPr lang="pl-PL" smtClean="0"/>
              <a:t>Pytania ?</a:t>
            </a:r>
            <a:endParaRPr lang="pl-PL" dirty="0" smtClean="0">
              <a:sym typeface="Wingdings" pitchFamily="2" charset="2"/>
            </a:endParaRPr>
          </a:p>
          <a:p>
            <a:pPr algn="ctr"/>
            <a:endParaRPr lang="en-US" dirty="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Wstęp</a:t>
            </a:r>
            <a:endParaRPr lang="en-US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Znaczenie i rozpoznawalność firm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Globals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BGs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) w globalnej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gospodarce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światowej stale rośnie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Oviatt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i McDougall, 2005).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Firmy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Global to podmioty młode i przedsiębiorcze o ograniczonych zasobach należące do grupy małych lub średnich przedsiębiorstw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(MŚP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) podejmujące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międzynarodowy biznes już na wczesnym etapie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swojego rozwoju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Cavusgil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Knight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2009).</a:t>
            </a:r>
          </a:p>
          <a:p>
            <a:pPr>
              <a:buNone/>
              <a:defRPr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BGs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przyczyniają się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do wzrostu krajowego rozwoju gospodarczego</a:t>
            </a:r>
            <a:r>
              <a:rPr lang="en-US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en-US" sz="13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Zander</a:t>
            </a:r>
            <a:r>
              <a:rPr lang="en-US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 et al., 2015), </a:t>
            </a:r>
          </a:p>
          <a:p>
            <a:pPr lvl="1">
              <a:defRPr/>
            </a:pP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wspierania rozwoju innowacji i technologii</a:t>
            </a:r>
            <a:r>
              <a:rPr lang="en-US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(Baum, </a:t>
            </a:r>
            <a:r>
              <a:rPr lang="en-US" sz="13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Schwens</a:t>
            </a:r>
            <a:r>
              <a:rPr lang="en-US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, &amp; </a:t>
            </a:r>
            <a:r>
              <a:rPr lang="en-US" sz="13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Kabst</a:t>
            </a:r>
            <a:r>
              <a:rPr lang="en-US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, 2011), </a:t>
            </a:r>
          </a:p>
          <a:p>
            <a:pPr lvl="1">
              <a:defRPr/>
            </a:pP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wspierania wzrostu przemysłowego 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(</a:t>
            </a:r>
            <a:r>
              <a:rPr lang="pl-PL" sz="13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Cannone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 i </a:t>
            </a:r>
            <a:r>
              <a:rPr lang="pl-PL" sz="13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Ughetto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, 2014) i 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odgrywają 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zasadniczą rolę w rozwoju gospodarczym krajów wschodzących (</a:t>
            </a:r>
            <a:r>
              <a:rPr lang="pl-PL" sz="13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Lamotte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 i </a:t>
            </a:r>
            <a:r>
              <a:rPr lang="pl-PL" sz="13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Colovic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, 2015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),</a:t>
            </a:r>
            <a:endParaRPr lang="pl-PL" sz="1300" dirty="0" smtClean="0"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>
              <a:defRPr/>
            </a:pP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rozwój 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BG stawia wyzwanie 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teorii 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etapowej teorii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internacjonalizacji przedsiębiorstw zakładającej 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sekwencyjne przechodzenie przedsiębiorstwa przez kolejne etapy w procesie jego 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umiędzynarodowienia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(np. </a:t>
            </a:r>
            <a:r>
              <a:rPr lang="pl-PL" sz="13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Johanson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 i </a:t>
            </a:r>
            <a:r>
              <a:rPr lang="pl-PL" sz="13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Valve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, 1977, 1990) i zmienia 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sposób postrzegania MŚP na 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rynku globalnym (</a:t>
            </a:r>
            <a:r>
              <a:rPr lang="pl-PL" sz="13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Knight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 i </a:t>
            </a:r>
            <a:r>
              <a:rPr lang="pl-PL" sz="1300" dirty="0" err="1" smtClean="0">
                <a:latin typeface="Times New Roman" pitchFamily="18" charset="0"/>
                <a:ea typeface="+mn-ea"/>
                <a:cs typeface="Times New Roman" pitchFamily="18" charset="0"/>
              </a:rPr>
              <a:t>Cavusgil</a:t>
            </a:r>
            <a:r>
              <a:rPr lang="pl-PL" sz="1300" dirty="0" smtClean="0">
                <a:latin typeface="Times New Roman" pitchFamily="18" charset="0"/>
                <a:ea typeface="+mn-ea"/>
                <a:cs typeface="Times New Roman" pitchFamily="18" charset="0"/>
              </a:rPr>
              <a:t>, 1996).</a:t>
            </a:r>
          </a:p>
          <a:p>
            <a:pPr>
              <a:buFont typeface="Wingdings" pitchFamily="2" charset="2"/>
              <a:buNone/>
              <a:defRPr/>
            </a:pP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Analiza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demonstruje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w jaki sposób badania nad BG rozwijają się w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czasie,</a:t>
            </a:r>
          </a:p>
          <a:p>
            <a:pPr lvl="1"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analizuje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najczęściej występujące tematy w literaturze,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ich źródła i podstawy teoretyczne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Wstęp</a:t>
            </a:r>
            <a:endParaRPr lang="en-US" dirty="0" smtClean="0"/>
          </a:p>
        </p:txBody>
      </p:sp>
      <p:sp>
        <p:nvSpPr>
          <p:cNvPr id="7171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30725"/>
          </a:xfrm>
        </p:spPr>
        <p:txBody>
          <a:bodyPr/>
          <a:lstStyle/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Analiza obejmuje  4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53 p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race na temat firm B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G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opublikowane  w latach 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1994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-2016 zindeksowane w bazie 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Web 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of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Science</a:t>
            </a:r>
            <a:r>
              <a:rPr lang="en-GB" sz="1300" baseline="30000" dirty="0" err="1" smtClean="0">
                <a:latin typeface="Times New Roman" pitchFamily="18" charset="0"/>
                <a:cs typeface="Times New Roman" pitchFamily="18" charset="0"/>
              </a:rPr>
              <a:t>TM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WoS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) Core Collection (CC). 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None/>
            </a:pP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Baza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WoS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CC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jest bazą zawierającą prace naukowe posiadające tzw. współczynnik wpływu (ang.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impact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factor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). Składa się z 6 baz specjalistycznych prowadzonych przez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firmę 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Thomson Reuters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Science Citation Index Expanded (1970-present), Social Sciences Citation Index (1970-present), Arts &amp; Humanities Citation Index (1975-present), Conference Proceedings Citation Index-Science (1990-present), Conference Proceedings Citation Index-Social Science &amp; Humanities (1990-present), and Emerging Sources Citation Index (2015-present).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Analiza przedstawia perspektywą ogólną,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liczbę publikacji w poszczególnych latach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najczęściej cytowane artykuły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autorów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czasopisma, instytucje i kraje z najwyższym współczynnikiem cytowań na artykuł.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Dzięki wykorzystaniu analizy sieciowej zidentyfikowano  tzw. strukturę intelektualną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Global uwzględniającą prace, które przyczyniły się do opisania i zrozumienia zjawiska BG (najczęściej cytowane referencje).</a:t>
            </a: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Prezentacja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zawiera przegląd trendów występujących w literaturze</a:t>
            </a:r>
            <a:r>
              <a:rPr lang="en-US" sz="1300" dirty="0" smtClean="0">
                <a:latin typeface="Times New Roman" pitchFamily="18" charset="0"/>
                <a:cs typeface="Times New Roman" pitchFamily="18" charset="0"/>
              </a:rPr>
              <a:t> BG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ytuł 1"/>
          <p:cNvSpPr>
            <a:spLocks noGrp="1"/>
          </p:cNvSpPr>
          <p:nvPr>
            <p:ph type="title"/>
          </p:nvPr>
        </p:nvSpPr>
        <p:spPr>
          <a:xfrm>
            <a:off x="457200" y="307975"/>
            <a:ext cx="8229600" cy="1139825"/>
          </a:xfrm>
        </p:spPr>
        <p:txBody>
          <a:bodyPr/>
          <a:lstStyle/>
          <a:p>
            <a:r>
              <a:rPr lang="pl-PL" dirty="0" smtClean="0"/>
              <a:t>Definicje</a:t>
            </a:r>
            <a:endParaRPr lang="en-US" dirty="0" smtClean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4530725"/>
          </a:xfrm>
        </p:spPr>
        <p:txBody>
          <a:bodyPr/>
          <a:lstStyle/>
          <a:p>
            <a:pPr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Termin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Globals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 został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po raz pierwszy wprowadzony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w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pracy poświęconej australijskim eksporterom. Badanie ukazało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zaskakująco dużą liczbę firm podejmujących gospodarcze transakcje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transgraniczne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krótko po założeniu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McKinsey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&amp; Company, 1993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pl-PL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Globals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zostały przedstawione jako "małe, [zwykle] zorientowane na technologię firmy, które działają na rynkach międzynarodowych od najwcześniejszych dni ich założenia" lub firmy, które </a:t>
            </a:r>
            <a:r>
              <a:rPr lang="pl-PL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internacjonalizują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się wcześnie i szybko (</a:t>
            </a:r>
            <a:r>
              <a:rPr lang="pl-PL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Madsen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Servais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1997).</a:t>
            </a:r>
          </a:p>
          <a:p>
            <a:pPr>
              <a:defRPr/>
            </a:pP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Oviatt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i McDougall (1994)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wprowadzili pojęcie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"International New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Ventures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 jako "organizację biznesową, która od samego początku dąży do uzyskania znaczącej przewagi konkurencyjnej dzięki wykorzystaniu zasobów i sprzedaży produktów w wielu krajach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„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pl-PL" sz="13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tart-upy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 </a:t>
            </a:r>
            <a:r>
              <a:rPr lang="pl-PL" sz="1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firmy, które od samego początku angażują się w działalność międzynarodową (McDougall, 1989).</a:t>
            </a:r>
          </a:p>
          <a:p>
            <a:pPr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Globalne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start-upy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 są określane jako międzynarodowe nowe przedsięwzięcia, które koordynują wiele działań organizacyjnych w wielu krajach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Mamis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1989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), </a:t>
            </a:r>
          </a:p>
          <a:p>
            <a:pPr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Instant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Internationals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odnosi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się do małych firm technologicznych, które osiągnęły globalną różnorodność w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początkowych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etapach rozwoju ich działalności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Hordes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i in., 1995), 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Instant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Exporters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firmy podejmujące nieplanowaną i szybką internacjonalizację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McAuley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1999) lub po prostu "International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Ventures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 - firmy, które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rozpoczęły w ciągu 1 roku od założenia prowadzenie działalności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w wyspecjalizowanych lokalizacjach za granicą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Kuemmerle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2002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pPr>
              <a:defRPr/>
            </a:pP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Rialp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i in. (2005)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definiowali tego typu firmy jako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"wczesne firmy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internacjonalizujące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".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Cechy identyfikujące </a:t>
            </a:r>
            <a:r>
              <a:rPr lang="pl-PL" dirty="0" err="1" smtClean="0"/>
              <a:t>Born</a:t>
            </a:r>
            <a:r>
              <a:rPr lang="pl-PL" dirty="0" smtClean="0"/>
              <a:t> Global </a:t>
            </a:r>
            <a:endParaRPr lang="en-US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Jedną z najważniejszych definicji jest określenie "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Global", które oznacza organizacje biznesowe, które od chwili założenia dążą do osiągnięcia zrównoważonych międzynarodowych wyników biznesowych w oparciu o  wewnętrzne zasoby wiedzy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Knight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Cavusgil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, 2004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buNone/>
              <a:defRPr/>
            </a:pP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Born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Global identyfikowane jest przez szereg zmiennych, w tym:</a:t>
            </a:r>
          </a:p>
          <a:p>
            <a:pPr lvl="1"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opóźnienie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czasowe między założeniem firmy a jej eksportowym debiutem (Jones i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Coviello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2005), 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procent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sprzedaży firmy eksportowej, zasięg rynku zagranicznego i skalę internacjonalizacji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Kuivalainen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Sundqvist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&amp;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Servais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2007), 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potencjał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rynku wewnętrznego, produkt i odbiór na rynku eksportowym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Gabrielsson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Kirpalani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Dimitratos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Solberg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Zucchella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2008), 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szybkość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międzynarodowego wzrostu i rozwoju firmy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Oviatt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&amp; McDougall, 2005) 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intensywność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eksportu osiągnięta przez firmę w określonym momencie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Autio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Sapienza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i Almeida, 2000).</a:t>
            </a:r>
          </a:p>
          <a:p>
            <a:pPr>
              <a:buNone/>
              <a:defRPr/>
            </a:pP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Powszechnie akceptowana definicja zaproponowana przez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Knight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&amp;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Cavusgil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(2004) sugeruje, że BG eksportują co najmniej 25% swojej sprzedaży w ciągu 3 lat od powstania.</a:t>
            </a:r>
            <a:endParaRPr lang="en-US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Analiza cytowań</a:t>
            </a:r>
            <a:endParaRPr lang="en-US" dirty="0" smtClean="0"/>
          </a:p>
        </p:txBody>
      </p:sp>
      <p:sp>
        <p:nvSpPr>
          <p:cNvPr id="9219" name="Symbol zastępczy zawartości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4530725"/>
          </a:xfrm>
        </p:spPr>
        <p:txBody>
          <a:bodyPr/>
          <a:lstStyle/>
          <a:p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Podstawowe 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badania </a:t>
            </a:r>
            <a:r>
              <a:rPr lang="pl-PL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bibliometryczne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wykorzystują:</a:t>
            </a:r>
          </a:p>
          <a:p>
            <a:pPr lvl="1"/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analizę cytowań (cytowania </a:t>
            </a:r>
            <a:r>
              <a:rPr lang="pl-PL" sz="14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WoS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),</a:t>
            </a:r>
          </a:p>
          <a:p>
            <a:pPr lvl="1"/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wybrane jednostki analizy, w tym autorów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czasopisma, dokumenty, cytowane referencje, instytucje i 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kraje</a:t>
            </a:r>
            <a:r>
              <a:rPr lang="pl-PL" sz="1400" dirty="0" smtClean="0">
                <a:latin typeface="Times New Roman" pitchFamily="18" charset="0"/>
                <a:ea typeface="+mn-ea"/>
                <a:cs typeface="Times New Roman" pitchFamily="18" charset="0"/>
              </a:rPr>
              <a:t>,</a:t>
            </a:r>
            <a:endParaRPr lang="pl-PL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/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analiza 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cytowań opiera się na założeniu, że autorzy cytują prace, które uważają za 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ważne. Stąd 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cytaty 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są 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miarą wpływu (van </a:t>
            </a:r>
            <a:r>
              <a:rPr lang="pl-PL" sz="14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Raan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1996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</a:p>
          <a:p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Pozostałe wskaźniki </a:t>
            </a:r>
            <a:r>
              <a:rPr lang="pl-PL" sz="1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bibliometryczne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obejmują:</a:t>
            </a:r>
          </a:p>
          <a:p>
            <a:pPr lvl="1"/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ilość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która mierzy produktywność pod względem liczby publikacji; </a:t>
            </a:r>
            <a:endParaRPr lang="pl-PL" sz="1400" dirty="0" smtClean="0">
              <a:solidFill>
                <a:schemeClr val="tx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lvl="1"/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jakość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która określa wpływ publikacji w odniesieniu do liczby cytowań, które otrzymuje publikacja (van </a:t>
            </a:r>
            <a:r>
              <a:rPr lang="pl-PL" sz="1400" dirty="0" err="1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Leeuwen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et al., 2003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).</a:t>
            </a:r>
            <a:r>
              <a:rPr lang="pl-PL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pl-PL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Chociaż </a:t>
            </a:r>
            <a:r>
              <a:rPr lang="pl-PL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proste liczenie cytowań jest łatwe do wdrożenia i od dziesięcioleci służyło jako formalne narzędzie oceny naukowej, nie bierze pod uwagę </a:t>
            </a:r>
            <a:r>
              <a:rPr lang="pl-PL" sz="1400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struktury łączącej cytowanie prac</a:t>
            </a:r>
            <a:r>
              <a:rPr lang="pl-PL" sz="14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Metody</a:t>
            </a:r>
            <a:endParaRPr lang="en-US" dirty="0" smtClean="0"/>
          </a:p>
        </p:txBody>
      </p:sp>
      <p:sp>
        <p:nvSpPr>
          <p:cNvPr id="1024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30725"/>
          </a:xfrm>
        </p:spPr>
        <p:txBody>
          <a:bodyPr/>
          <a:lstStyle/>
          <a:p>
            <a:endParaRPr lang="pl-PL" sz="1200" dirty="0" smtClean="0"/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Analiza współcytowania (ang. c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o-citation analysis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)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jest definiowana jako częstotliwość, z którą dwa dokumenty są cytowane razem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1973). </a:t>
            </a: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Dwie jednostki  (np. dokumenty) są silnie współcytowane (ang.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strongly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co-citated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), jeśli zawierają dużą liczbę podobnych odniesień.</a:t>
            </a: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Liczba identycznych cytowanych referencji określa moc współcytowania pomiędzy dwoma artykułami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Small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1973).</a:t>
            </a: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Rodzaj analizy cytowania zależy od jednostek analizy.</a:t>
            </a: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Analiza cytowań autorów może przyczynić się do lepszego zrozumienia struktury intelektualnej w naukach w zakresie, w jakim obszary te bazują na publikacjach seryjnych (White &amp; Griffith, 1981).</a:t>
            </a: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Znaczenie autora ustala się poprzez liczbę cytowań (White &amp;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Mccain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1998).</a:t>
            </a: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Analiza współcytowania dokumentów łączy określone dokumenty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Leydesdorff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2005).</a:t>
            </a: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Analiza współcytowania czasopism dotyczy powiązanych czasopism naukowych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McCain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1991).</a:t>
            </a: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Współcytowane dokumenty tworzą intelektualną strukturę dziedziny badań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Ding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i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wsp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., 1999).</a:t>
            </a: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Grupy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referencji są identyfikowane poprzez wytyczne metodyczne zaproponowane przez van Eck i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Waltman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(2014).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Definicja zapytania</a:t>
            </a:r>
            <a:endParaRPr lang="en-US" dirty="0" smtClean="0"/>
          </a:p>
        </p:txBody>
      </p:sp>
      <p:sp>
        <p:nvSpPr>
          <p:cNvPr id="11267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30725"/>
          </a:xfrm>
        </p:spPr>
        <p:txBody>
          <a:bodyPr/>
          <a:lstStyle/>
          <a:p>
            <a:pPr>
              <a:buNone/>
            </a:pPr>
            <a:endParaRPr lang="pl-PL" sz="1200" dirty="0" smtClean="0"/>
          </a:p>
          <a:p>
            <a:endParaRPr lang="pl-PL" sz="1200" dirty="0" smtClean="0"/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„B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orn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-global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”, “born global”, “born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globals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”, “international new venture”, “international new ventures”, “rapid internationalization”, “new global business”, “new global businesses”, “fast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internationalizers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”, “early </a:t>
            </a:r>
            <a:r>
              <a:rPr lang="en-GB" sz="1300" dirty="0" err="1" smtClean="0">
                <a:latin typeface="Times New Roman" pitchFamily="18" charset="0"/>
                <a:cs typeface="Times New Roman" pitchFamily="18" charset="0"/>
              </a:rPr>
              <a:t>internationalizers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w polu: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Title, Abstract, Author Keywords, and Keywords Plus</a:t>
            </a:r>
            <a:r>
              <a:rPr lang="en-GB" sz="1300" baseline="30000" dirty="0" smtClean="0">
                <a:latin typeface="Times New Roman" pitchFamily="18" charset="0"/>
                <a:cs typeface="Times New Roman" pitchFamily="18" charset="0"/>
              </a:rPr>
              <a:t>®</a:t>
            </a:r>
            <a:r>
              <a:rPr lang="en-GB" sz="13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W rezultacie uzyskano zbiór 453 artykułów opublikowanych w latach 1994-2016.</a:t>
            </a: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Zestaw ten posłużył jako 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odstawa dla wszystkich przyszłych analiz przeprowadzonych w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Bibexcel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Persson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pl-PL" sz="1300" dirty="0" err="1" smtClean="0">
                <a:latin typeface="Times New Roman" pitchFamily="18" charset="0"/>
                <a:cs typeface="Times New Roman" pitchFamily="18" charset="0"/>
              </a:rPr>
              <a:t>Danell</a:t>
            </a:r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 i Schneider, 2009).</a:t>
            </a: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Liczba cytowań wybranej jednostki analizy (artykułów, autorów, czasopism, instytucji, krajów) jest równa całkowitej liczbie cytowań, które jednostka analizy otrzymała w Web of Science.</a:t>
            </a:r>
          </a:p>
          <a:p>
            <a:endParaRPr lang="pl-PL" sz="1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1300" dirty="0" smtClean="0">
                <a:latin typeface="Times New Roman" pitchFamily="18" charset="0"/>
                <a:cs typeface="Times New Roman" pitchFamily="18" charset="0"/>
              </a:rPr>
              <a:t>Liczba cytowań jednostki cytowanych odniesień, w tym dokumentów, czasopism i pierwszych autorów, odnosi się do całkowitej liczby cytowań, które jednostka analizy otrzymała w cytowanym zestawieniu referencji.</a:t>
            </a:r>
            <a:endParaRPr lang="en-US" sz="13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13088</TotalTime>
  <Words>1233</Words>
  <Application>Microsoft Office PowerPoint</Application>
  <PresentationFormat>Pokaz na ekranie (4:3)</PresentationFormat>
  <Paragraphs>124</Paragraphs>
  <Slides>23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23</vt:i4>
      </vt:variant>
    </vt:vector>
  </HeadingPairs>
  <TitlesOfParts>
    <vt:vector size="29" baseType="lpstr">
      <vt:lpstr>Arial</vt:lpstr>
      <vt:lpstr>Garamond</vt:lpstr>
      <vt:lpstr>Wingdings</vt:lpstr>
      <vt:lpstr>Times New Roman</vt:lpstr>
      <vt:lpstr>Arial Black</vt:lpstr>
      <vt:lpstr>Edge</vt:lpstr>
      <vt:lpstr>   Born Global Firms w  literaturze światowej</vt:lpstr>
      <vt:lpstr>Plan</vt:lpstr>
      <vt:lpstr>Wstęp</vt:lpstr>
      <vt:lpstr>Wstęp</vt:lpstr>
      <vt:lpstr>Definicje</vt:lpstr>
      <vt:lpstr>Cechy identyfikujące Born Global </vt:lpstr>
      <vt:lpstr>Analiza cytowań</vt:lpstr>
      <vt:lpstr>Metody</vt:lpstr>
      <vt:lpstr>Definicja zapytania</vt:lpstr>
      <vt:lpstr>Liczba publikacji w poszczególnych latach</vt:lpstr>
      <vt:lpstr>Grupy tematyczne BGs (dokumenty, cytowania)</vt:lpstr>
      <vt:lpstr>Najczęściej cytowane dokumenty</vt:lpstr>
      <vt:lpstr>Autorzy z najwyższą liczbą cytowań na artykuł</vt:lpstr>
      <vt:lpstr>Czasopisma z najwyższą liczbą cytowań na artykuł</vt:lpstr>
      <vt:lpstr>Instytucje z najwyższą liczbą cytowań na artykuł</vt:lpstr>
      <vt:lpstr>Kraje z najwyższą liczbą cytowań na artykuł</vt:lpstr>
      <vt:lpstr>Struktura intelektualna Born Global (grupy najczęściej cytowanych referencji). </vt:lpstr>
      <vt:lpstr>Sieć współcytowanych (ang. co-cited) referencji</vt:lpstr>
      <vt:lpstr>Grupy autorów reprezentujących wspólne perspektywy badawcze</vt:lpstr>
      <vt:lpstr>Slajd 20</vt:lpstr>
      <vt:lpstr>Grupy tematyczne czasopism reprezentujących referencje</vt:lpstr>
      <vt:lpstr>Slajd 22</vt:lpstr>
      <vt:lpstr> </vt:lpstr>
    </vt:vector>
  </TitlesOfParts>
  <Company>DePaul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Resource-Based View</dc:title>
  <dc:creator>Alan T. Burns</dc:creator>
  <cp:lastModifiedBy>Użytkownik systemu Windows</cp:lastModifiedBy>
  <cp:revision>647</cp:revision>
  <dcterms:created xsi:type="dcterms:W3CDTF">2003-08-05T18:31:40Z</dcterms:created>
  <dcterms:modified xsi:type="dcterms:W3CDTF">2018-05-07T22:00:21Z</dcterms:modified>
</cp:coreProperties>
</file>